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0" r:id="rId6"/>
    <p:sldId id="262" r:id="rId7"/>
    <p:sldId id="263" r:id="rId8"/>
    <p:sldId id="264" r:id="rId9"/>
    <p:sldId id="265" r:id="rId10"/>
    <p:sldId id="269" r:id="rId11"/>
    <p:sldId id="266" r:id="rId12"/>
    <p:sldId id="270" r:id="rId13"/>
    <p:sldId id="267" r:id="rId14"/>
    <p:sldId id="268" r:id="rId15"/>
    <p:sldId id="258"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05/06/2017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05/06/2017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76673"/>
            <a:ext cx="8136904" cy="1296144"/>
          </a:xfrm>
          <a:scene3d>
            <a:camera prst="orthographicFront"/>
            <a:lightRig rig="threePt" dir="t"/>
          </a:scene3d>
          <a:sp3d>
            <a:bevelT w="139700" prst="cross"/>
          </a:sp3d>
        </p:spPr>
        <p:style>
          <a:lnRef idx="2">
            <a:schemeClr val="accent2"/>
          </a:lnRef>
          <a:fillRef idx="1">
            <a:schemeClr val="lt1"/>
          </a:fillRef>
          <a:effectRef idx="0">
            <a:schemeClr val="accent2"/>
          </a:effectRef>
          <a:fontRef idx="minor">
            <a:schemeClr val="dk1"/>
          </a:fontRef>
        </p:style>
        <p:txBody>
          <a:bodyPr/>
          <a:lstStyle/>
          <a:p>
            <a:r>
              <a:rPr lang="es-CO" b="1" i="1" dirty="0"/>
              <a:t>DEBES VIVIR COMO ÉL VIVIO</a:t>
            </a:r>
          </a:p>
        </p:txBody>
      </p:sp>
      <p:pic>
        <p:nvPicPr>
          <p:cNvPr id="4" name="Imagen 3">
            <a:extLst>
              <a:ext uri="{FF2B5EF4-FFF2-40B4-BE49-F238E27FC236}">
                <a16:creationId xmlns:a16="http://schemas.microsoft.com/office/drawing/2014/main" id="{17148717-4108-410D-B7CB-394D87DFE0E4}"/>
              </a:ext>
            </a:extLst>
          </p:cNvPr>
          <p:cNvPicPr>
            <a:picLocks noChangeAspect="1"/>
          </p:cNvPicPr>
          <p:nvPr/>
        </p:nvPicPr>
        <p:blipFill>
          <a:blip r:embed="rId2"/>
          <a:stretch>
            <a:fillRect/>
          </a:stretch>
        </p:blipFill>
        <p:spPr>
          <a:xfrm>
            <a:off x="762000" y="1946696"/>
            <a:ext cx="7620000" cy="4339803"/>
          </a:xfrm>
          <a:prstGeom prst="rect">
            <a:avLst/>
          </a:prstGeom>
        </p:spPr>
      </p:pic>
      <p:sp>
        <p:nvSpPr>
          <p:cNvPr id="5" name="Rectángulo 4">
            <a:extLst>
              <a:ext uri="{FF2B5EF4-FFF2-40B4-BE49-F238E27FC236}">
                <a16:creationId xmlns:a16="http://schemas.microsoft.com/office/drawing/2014/main" id="{38C80318-F13B-47B6-A209-9C4A293508CB}"/>
              </a:ext>
            </a:extLst>
          </p:cNvPr>
          <p:cNvSpPr/>
          <p:nvPr/>
        </p:nvSpPr>
        <p:spPr>
          <a:xfrm>
            <a:off x="1187624" y="5626715"/>
            <a:ext cx="6624736" cy="707886"/>
          </a:xfrm>
          <a:prstGeom prst="rect">
            <a:avLst/>
          </a:prstGeom>
          <a:scene3d>
            <a:camera prst="orthographicFront"/>
            <a:lightRig rig="threePt" dir="t"/>
          </a:scene3d>
          <a:sp3d>
            <a:bevelT w="139700" prst="cross"/>
          </a:sp3d>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s-CO" sz="2000" b="1" i="1" dirty="0">
                <a:solidFill>
                  <a:schemeClr val="tx1"/>
                </a:solidFill>
              </a:rPr>
              <a:t>“Ejemplo os he dado, para que como yo os he hecho, vosotros también hagáis” (Juan 13:15). </a:t>
            </a:r>
          </a:p>
        </p:txBody>
      </p:sp>
    </p:spTree>
    <p:extLst>
      <p:ext uri="{BB962C8B-B14F-4D97-AF65-F5344CB8AC3E}">
        <p14:creationId xmlns:p14="http://schemas.microsoft.com/office/powerpoint/2010/main" val="20655562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32656"/>
            <a:ext cx="8136904" cy="5976664"/>
          </a:xfrm>
          <a:prstGeom prst="rect">
            <a:avLst/>
          </a:prstGeom>
          <a:blipFill>
            <a:blip r:embed="rId3"/>
            <a:tile tx="0" ty="0" sx="100000" sy="100000" flip="none" algn="tl"/>
          </a:blipFill>
          <a:ln>
            <a:noFill/>
          </a:ln>
          <a:effectLst/>
          <a:extLst/>
        </p:spPr>
      </p:pic>
    </p:spTree>
    <p:extLst>
      <p:ext uri="{BB962C8B-B14F-4D97-AF65-F5344CB8AC3E}">
        <p14:creationId xmlns:p14="http://schemas.microsoft.com/office/powerpoint/2010/main" val="17995359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BC6C5C-5EE5-41B1-B51D-DA1F995F4F23}"/>
              </a:ext>
            </a:extLst>
          </p:cNvPr>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fontScale="90000"/>
          </a:bodyPr>
          <a:lstStyle/>
          <a:p>
            <a:r>
              <a:rPr lang="es-CO" b="1" i="1" dirty="0"/>
              <a:t>¿Qué nos invita Juan a hacer en esta carta?</a:t>
            </a:r>
          </a:p>
        </p:txBody>
      </p:sp>
      <p:sp>
        <p:nvSpPr>
          <p:cNvPr id="3" name="Marcador de contenido 2">
            <a:extLst>
              <a:ext uri="{FF2B5EF4-FFF2-40B4-BE49-F238E27FC236}">
                <a16:creationId xmlns:a16="http://schemas.microsoft.com/office/drawing/2014/main" id="{C54F0953-B742-458D-AF29-C9980EA59453}"/>
              </a:ext>
            </a:extLst>
          </p:cNvPr>
          <p:cNvSpPr>
            <a:spLocks noGrp="1"/>
          </p:cNvSpPr>
          <p:nvPr>
            <p:ph idx="1"/>
          </p:nvPr>
        </p:nvSpPr>
        <p:spPr>
          <a:xfrm>
            <a:off x="457200" y="1600200"/>
            <a:ext cx="8229600" cy="4925144"/>
          </a:xfrm>
          <a:blipFill>
            <a:blip r:embed="rId2"/>
            <a:tile tx="0" ty="0" sx="100000" sy="100000" flip="none" algn="tl"/>
          </a:blipFill>
        </p:spPr>
        <p:txBody>
          <a:bodyPr>
            <a:normAutofit lnSpcReduction="10000"/>
          </a:bodyPr>
          <a:lstStyle/>
          <a:p>
            <a:pPr marL="0" indent="0" algn="ctr">
              <a:buNone/>
            </a:pPr>
            <a:r>
              <a:rPr lang="es-CO" dirty="0"/>
              <a:t>En esta carta, Juan hizo hincapié en la necesidad de que sus lectores sean persuadidos a permanecer en el Señor Jesucristo. </a:t>
            </a:r>
          </a:p>
          <a:p>
            <a:pPr marL="0" indent="0" algn="ctr">
              <a:buNone/>
            </a:pPr>
            <a:endParaRPr lang="es-CO" sz="3600" b="1" i="1" dirty="0"/>
          </a:p>
          <a:p>
            <a:pPr marL="0" indent="0" algn="ctr">
              <a:buNone/>
            </a:pPr>
            <a:r>
              <a:rPr lang="es-CO" sz="3600" b="1" i="1" dirty="0"/>
              <a:t>¿Qué significa permanecer en Jesús? </a:t>
            </a:r>
          </a:p>
          <a:p>
            <a:pPr marL="0" indent="0" algn="ctr">
              <a:buNone/>
            </a:pPr>
            <a:r>
              <a:rPr lang="es-CO" sz="3600" b="1" i="1" dirty="0"/>
              <a:t>1). </a:t>
            </a:r>
            <a:r>
              <a:rPr lang="es-CO" dirty="0"/>
              <a:t>Permanecer en Jesús significa descanso, significa confiar en Él y en Su obra redentora y transformadora, y su tremendo amor por nosotros. </a:t>
            </a:r>
          </a:p>
          <a:p>
            <a:endParaRPr lang="es-CO" dirty="0"/>
          </a:p>
        </p:txBody>
      </p:sp>
    </p:spTree>
    <p:extLst>
      <p:ext uri="{BB962C8B-B14F-4D97-AF65-F5344CB8AC3E}">
        <p14:creationId xmlns:p14="http://schemas.microsoft.com/office/powerpoint/2010/main" val="27658630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50E748-30BB-421D-AD50-BB58E901BB71}"/>
              </a:ext>
            </a:extLst>
          </p:cNvPr>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0000"/>
          </a:bodyPr>
          <a:lstStyle/>
          <a:p>
            <a:r>
              <a:rPr lang="es-CO" b="1" i="1" dirty="0"/>
              <a:t>Dos ejemplos de lo que significa permanecer</a:t>
            </a:r>
          </a:p>
        </p:txBody>
      </p:sp>
      <p:sp>
        <p:nvSpPr>
          <p:cNvPr id="3" name="Marcador de contenido 2">
            <a:extLst>
              <a:ext uri="{FF2B5EF4-FFF2-40B4-BE49-F238E27FC236}">
                <a16:creationId xmlns:a16="http://schemas.microsoft.com/office/drawing/2014/main" id="{2E0D188C-4F8C-47A7-93F1-9E4724428C77}"/>
              </a:ext>
            </a:extLst>
          </p:cNvPr>
          <p:cNvSpPr>
            <a:spLocks noGrp="1"/>
          </p:cNvSpPr>
          <p:nvPr>
            <p:ph idx="1"/>
          </p:nvPr>
        </p:nvSpPr>
        <p:spPr>
          <a:xfrm>
            <a:off x="457200" y="5229200"/>
            <a:ext cx="3970784" cy="1200328"/>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sz="2400" dirty="0"/>
              <a:t>Para que los “pámpanos” den fruto deben permanecer unidos al árbol; Cristo Jesús. </a:t>
            </a:r>
          </a:p>
        </p:txBody>
      </p:sp>
      <p:pic>
        <p:nvPicPr>
          <p:cNvPr id="4" name="Imagen 3">
            <a:extLst>
              <a:ext uri="{FF2B5EF4-FFF2-40B4-BE49-F238E27FC236}">
                <a16:creationId xmlns:a16="http://schemas.microsoft.com/office/drawing/2014/main" id="{2B260768-6E50-465C-84B5-71DBA201D5C3}"/>
              </a:ext>
            </a:extLst>
          </p:cNvPr>
          <p:cNvPicPr>
            <a:picLocks noChangeAspect="1"/>
          </p:cNvPicPr>
          <p:nvPr/>
        </p:nvPicPr>
        <p:blipFill>
          <a:blip r:embed="rId2"/>
          <a:stretch>
            <a:fillRect/>
          </a:stretch>
        </p:blipFill>
        <p:spPr>
          <a:xfrm>
            <a:off x="4572000" y="1667235"/>
            <a:ext cx="4114800" cy="3312367"/>
          </a:xfrm>
          <a:prstGeom prst="rect">
            <a:avLst/>
          </a:prstGeom>
        </p:spPr>
      </p:pic>
      <p:pic>
        <p:nvPicPr>
          <p:cNvPr id="5" name="Imagen 4">
            <a:extLst>
              <a:ext uri="{FF2B5EF4-FFF2-40B4-BE49-F238E27FC236}">
                <a16:creationId xmlns:a16="http://schemas.microsoft.com/office/drawing/2014/main" id="{574DE626-8F3D-494F-B756-9903D4DBE8F3}"/>
              </a:ext>
            </a:extLst>
          </p:cNvPr>
          <p:cNvPicPr>
            <a:picLocks noChangeAspect="1"/>
          </p:cNvPicPr>
          <p:nvPr/>
        </p:nvPicPr>
        <p:blipFill>
          <a:blip r:embed="rId3"/>
          <a:stretch>
            <a:fillRect/>
          </a:stretch>
        </p:blipFill>
        <p:spPr>
          <a:xfrm>
            <a:off x="457200" y="1667235"/>
            <a:ext cx="3970784" cy="3312367"/>
          </a:xfrm>
          <a:prstGeom prst="rect">
            <a:avLst/>
          </a:prstGeom>
        </p:spPr>
      </p:pic>
      <p:sp>
        <p:nvSpPr>
          <p:cNvPr id="6" name="Rectángulo 5">
            <a:extLst>
              <a:ext uri="{FF2B5EF4-FFF2-40B4-BE49-F238E27FC236}">
                <a16:creationId xmlns:a16="http://schemas.microsoft.com/office/drawing/2014/main" id="{8C3B55A7-5A72-424F-BDFF-F72406614E6E}"/>
              </a:ext>
            </a:extLst>
          </p:cNvPr>
          <p:cNvSpPr/>
          <p:nvPr/>
        </p:nvSpPr>
        <p:spPr>
          <a:xfrm>
            <a:off x="4572000" y="5229199"/>
            <a:ext cx="4114800" cy="1200329"/>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El matrimonio es un símbolo de la unión de Cristo y su iglesia, y para que den fruto deben permanecer juntos. Hombre y mujer.</a:t>
            </a:r>
          </a:p>
        </p:txBody>
      </p:sp>
    </p:spTree>
    <p:extLst>
      <p:ext uri="{BB962C8B-B14F-4D97-AF65-F5344CB8AC3E}">
        <p14:creationId xmlns:p14="http://schemas.microsoft.com/office/powerpoint/2010/main" val="29246063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9128777-F51D-4245-BCCC-EE7C0BBB547B}"/>
              </a:ext>
            </a:extLst>
          </p:cNvPr>
          <p:cNvSpPr>
            <a:spLocks noGrp="1"/>
          </p:cNvSpPr>
          <p:nvPr>
            <p:ph idx="1"/>
          </p:nvPr>
        </p:nvSpPr>
        <p:spPr>
          <a:xfrm>
            <a:off x="457200" y="260648"/>
            <a:ext cx="8229600" cy="6408712"/>
          </a:xfrm>
          <a:blipFill>
            <a:blip r:embed="rId2"/>
            <a:tile tx="0" ty="0" sx="100000" sy="100000" flip="none" algn="tl"/>
          </a:blipFill>
        </p:spPr>
        <p:txBody>
          <a:bodyPr>
            <a:normAutofit fontScale="85000" lnSpcReduction="20000"/>
          </a:bodyPr>
          <a:lstStyle/>
          <a:p>
            <a:pPr marL="0" indent="0" algn="ctr">
              <a:buNone/>
            </a:pPr>
            <a:endParaRPr lang="es-CO" dirty="0"/>
          </a:p>
          <a:p>
            <a:pPr marL="0" indent="0" algn="ctr">
              <a:buNone/>
            </a:pPr>
            <a:r>
              <a:rPr lang="es-CO" sz="3800" b="1" i="1" dirty="0"/>
              <a:t>2). </a:t>
            </a:r>
            <a:r>
              <a:rPr lang="es-CO" dirty="0"/>
              <a:t>Permanecer en Cristo representa una relación íntima, no sólo en tener un conocimiento superficial. </a:t>
            </a:r>
          </a:p>
          <a:p>
            <a:pPr marL="0" indent="0" algn="ctr">
              <a:buNone/>
            </a:pPr>
            <a:endParaRPr lang="es-CO" dirty="0"/>
          </a:p>
          <a:p>
            <a:pPr marL="0" indent="0" algn="ctr">
              <a:buNone/>
            </a:pPr>
            <a:r>
              <a:rPr lang="es-CO" dirty="0"/>
              <a:t>Léase </a:t>
            </a:r>
            <a:r>
              <a:rPr lang="es-CO" dirty="0">
                <a:solidFill>
                  <a:srgbClr val="FF0000"/>
                </a:solidFill>
              </a:rPr>
              <a:t>Juan 14:4-7</a:t>
            </a:r>
            <a:r>
              <a:rPr lang="es-CO" dirty="0"/>
              <a:t>, donde Jesús dice a sus discípulos que la salvación es esencial, y para ello usa la imagen de ramas unidas a la vid. </a:t>
            </a:r>
          </a:p>
          <a:p>
            <a:pPr marL="0" indent="0" algn="ctr">
              <a:buNone/>
            </a:pPr>
            <a:r>
              <a:rPr lang="es-CO" dirty="0"/>
              <a:t>Porque sin una unión vital con Cristo que proporciona la salvación, no puede haber vida y no hay productividad. Esto significa obedecer a Jesús, y evaluar todo lo que pensamos, decimos y hacemos. </a:t>
            </a:r>
            <a:r>
              <a:rPr lang="es-CO" dirty="0">
                <a:solidFill>
                  <a:srgbClr val="FF0000"/>
                </a:solidFill>
              </a:rPr>
              <a:t>(Ver Juan 14:15; 1Juan 2:3,4).</a:t>
            </a:r>
          </a:p>
          <a:p>
            <a:pPr marL="0" indent="0" algn="ctr">
              <a:buNone/>
            </a:pPr>
            <a:endParaRPr lang="es-CO" dirty="0"/>
          </a:p>
          <a:p>
            <a:pPr marL="0" indent="0" algn="ctr">
              <a:buNone/>
            </a:pPr>
            <a:r>
              <a:rPr lang="es-CO" dirty="0"/>
              <a:t>Debemos obedecer sólo por la fe, la esperanza y el amor de Cristo y no hacer nada sobre la base de cualquier otra cosa, sobre todo, no por nuestra propia culpa, miedo y ansiedad. </a:t>
            </a:r>
          </a:p>
          <a:p>
            <a:endParaRPr lang="es-CO" dirty="0"/>
          </a:p>
        </p:txBody>
      </p:sp>
    </p:spTree>
    <p:extLst>
      <p:ext uri="{BB962C8B-B14F-4D97-AF65-F5344CB8AC3E}">
        <p14:creationId xmlns:p14="http://schemas.microsoft.com/office/powerpoint/2010/main" val="351718635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7DF7379-840F-43B2-839F-93A0456C4F40}"/>
              </a:ext>
            </a:extLst>
          </p:cNvPr>
          <p:cNvSpPr>
            <a:spLocks noGrp="1"/>
          </p:cNvSpPr>
          <p:nvPr>
            <p:ph idx="1"/>
          </p:nvPr>
        </p:nvSpPr>
        <p:spPr>
          <a:xfrm>
            <a:off x="457200" y="548681"/>
            <a:ext cx="4474840" cy="2736304"/>
          </a:xfrm>
          <a:blipFill>
            <a:blip r:embed="rId2"/>
            <a:tile tx="0" ty="0" sx="100000" sy="100000" flip="none" algn="tl"/>
          </a:blipFill>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sz="4000" b="1" i="1" dirty="0"/>
              <a:t>3). </a:t>
            </a:r>
            <a:r>
              <a:rPr lang="es-CO" dirty="0"/>
              <a:t>Permanecer en Jesús es identificarnos como hijos de Dios y confiar en Él cuando en el futuro, lo veremos tal como Él es. </a:t>
            </a:r>
          </a:p>
        </p:txBody>
      </p:sp>
      <p:pic>
        <p:nvPicPr>
          <p:cNvPr id="4" name="Imagen 3">
            <a:extLst>
              <a:ext uri="{FF2B5EF4-FFF2-40B4-BE49-F238E27FC236}">
                <a16:creationId xmlns:a16="http://schemas.microsoft.com/office/drawing/2014/main" id="{E1B2A68E-B58C-4665-AF6C-86CCC23EF1B1}"/>
              </a:ext>
            </a:extLst>
          </p:cNvPr>
          <p:cNvPicPr>
            <a:picLocks noChangeAspect="1"/>
          </p:cNvPicPr>
          <p:nvPr/>
        </p:nvPicPr>
        <p:blipFill>
          <a:blip r:embed="rId3"/>
          <a:stretch>
            <a:fillRect/>
          </a:stretch>
        </p:blipFill>
        <p:spPr>
          <a:xfrm>
            <a:off x="5507570" y="548682"/>
            <a:ext cx="3361556" cy="2736304"/>
          </a:xfrm>
          <a:prstGeom prst="rect">
            <a:avLst/>
          </a:prstGeom>
        </p:spPr>
      </p:pic>
      <p:sp>
        <p:nvSpPr>
          <p:cNvPr id="6" name="Rectángulo 5">
            <a:extLst>
              <a:ext uri="{FF2B5EF4-FFF2-40B4-BE49-F238E27FC236}">
                <a16:creationId xmlns:a16="http://schemas.microsoft.com/office/drawing/2014/main" id="{3E9DE50F-5427-41FA-A775-A45CC646C8B2}"/>
              </a:ext>
            </a:extLst>
          </p:cNvPr>
          <p:cNvSpPr/>
          <p:nvPr/>
        </p:nvSpPr>
        <p:spPr>
          <a:xfrm>
            <a:off x="755576" y="3933056"/>
            <a:ext cx="7632848" cy="2554545"/>
          </a:xfrm>
          <a:prstGeom prst="rect">
            <a:avLst/>
          </a:prstGeom>
          <a:blipFill>
            <a:blip r:embed="rId2"/>
            <a:tile tx="0" ty="0" sx="100000" sy="100000" flip="none" algn="tl"/>
          </a:blipFill>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r>
              <a:rPr lang="es-CO" sz="3200" dirty="0"/>
              <a:t>“</a:t>
            </a:r>
            <a:r>
              <a:rPr lang="es-CO" sz="3200" b="1" i="1" dirty="0"/>
              <a:t>Amados, ahora somos hijos de Dios, y aún no se ha manifestado lo que hemos de ser; pero sabemos que cuando Él se manifieste, seremos semejantes a Él, porque le veremos tal como Él es</a:t>
            </a:r>
            <a:r>
              <a:rPr lang="es-CO" sz="3200" dirty="0"/>
              <a:t>”. </a:t>
            </a:r>
            <a:r>
              <a:rPr lang="es-CO" sz="3200" dirty="0">
                <a:solidFill>
                  <a:srgbClr val="FF0000"/>
                </a:solidFill>
              </a:rPr>
              <a:t>(1 Juan 3:2) </a:t>
            </a:r>
          </a:p>
        </p:txBody>
      </p:sp>
      <p:sp>
        <p:nvSpPr>
          <p:cNvPr id="7" name="Rectángulo 6">
            <a:extLst>
              <a:ext uri="{FF2B5EF4-FFF2-40B4-BE49-F238E27FC236}">
                <a16:creationId xmlns:a16="http://schemas.microsoft.com/office/drawing/2014/main" id="{E864988C-5985-44A3-B4E2-B386CF1CE8D5}"/>
              </a:ext>
            </a:extLst>
          </p:cNvPr>
          <p:cNvSpPr/>
          <p:nvPr/>
        </p:nvSpPr>
        <p:spPr>
          <a:xfrm>
            <a:off x="5940152" y="3369568"/>
            <a:ext cx="2496393" cy="523220"/>
          </a:xfrm>
          <a:prstGeom prst="rect">
            <a:avLst/>
          </a:prstGeom>
        </p:spPr>
        <p:txBody>
          <a:bodyPr wrap="square">
            <a:spAutoFit/>
          </a:bodyPr>
          <a:lstStyle/>
          <a:p>
            <a:r>
              <a:rPr lang="es-CO" sz="2800" b="1" i="1" dirty="0">
                <a:solidFill>
                  <a:srgbClr val="FF0000"/>
                </a:solidFill>
              </a:rPr>
              <a:t>Ver Mat.18:3 </a:t>
            </a:r>
          </a:p>
        </p:txBody>
      </p:sp>
    </p:spTree>
    <p:extLst>
      <p:ext uri="{BB962C8B-B14F-4D97-AF65-F5344CB8AC3E}">
        <p14:creationId xmlns:p14="http://schemas.microsoft.com/office/powerpoint/2010/main" val="242517120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AC840FD-C36F-4199-B2D9-3C62B06284B5}"/>
              </a:ext>
            </a:extLst>
          </p:cNvPr>
          <p:cNvSpPr>
            <a:spLocks noGrp="1"/>
          </p:cNvSpPr>
          <p:nvPr>
            <p:ph idx="1"/>
          </p:nvPr>
        </p:nvSpPr>
        <p:spPr>
          <a:xfrm>
            <a:off x="457200" y="548680"/>
            <a:ext cx="8229600" cy="5832648"/>
          </a:xfrm>
          <a:blipFill>
            <a:blip r:embed="rId2"/>
            <a:tile tx="0" ty="0" sx="100000" sy="100000" flip="none" algn="tl"/>
          </a:blipFill>
        </p:spPr>
        <p:txBody>
          <a:bodyPr>
            <a:normAutofit fontScale="92500" lnSpcReduction="10000"/>
          </a:bodyPr>
          <a:lstStyle/>
          <a:p>
            <a:pPr marL="400050" lvl="1" indent="0">
              <a:buNone/>
            </a:pPr>
            <a:r>
              <a:rPr lang="es-CO" sz="3000" dirty="0">
                <a:solidFill>
                  <a:srgbClr val="FF0000"/>
                </a:solidFill>
              </a:rPr>
              <a:t>Es por la esperanza en la obra de Dios en nosotros que entregamos todas nuestras preocupaciones, pecados, ansiedades, esperanzas, temores, etc. a Él. </a:t>
            </a:r>
          </a:p>
          <a:p>
            <a:pPr marL="400050" lvl="1" indent="0">
              <a:buNone/>
            </a:pPr>
            <a:endParaRPr lang="es-CO" sz="3200" dirty="0">
              <a:solidFill>
                <a:srgbClr val="FF0000"/>
              </a:solidFill>
            </a:endParaRPr>
          </a:p>
          <a:p>
            <a:pPr marL="400050" lvl="1" indent="0">
              <a:buNone/>
            </a:pPr>
            <a:r>
              <a:rPr lang="es-CO" sz="3200" dirty="0">
                <a:solidFill>
                  <a:srgbClr val="FF0000"/>
                </a:solidFill>
              </a:rPr>
              <a:t>Ya no actuamos sobre estas preocupaciones, pero en la verdad, que es que nuestras vidas y nuestras identidades vienen sólo por el poder transformador de nuestro Dios trino</a:t>
            </a:r>
            <a:r>
              <a:rPr lang="es-CO" dirty="0">
                <a:solidFill>
                  <a:srgbClr val="FF0000"/>
                </a:solidFill>
              </a:rPr>
              <a:t>. </a:t>
            </a:r>
          </a:p>
          <a:p>
            <a:pPr marL="0" indent="0">
              <a:buNone/>
            </a:pPr>
            <a:endParaRPr lang="es-CO" dirty="0"/>
          </a:p>
          <a:p>
            <a:pPr marL="0" indent="0">
              <a:buNone/>
            </a:pPr>
            <a:r>
              <a:rPr lang="es-CO" dirty="0"/>
              <a:t>Es por poniendo a nosotros mismos en Él que somos purificados y curados. “</a:t>
            </a:r>
            <a:r>
              <a:rPr lang="es-CO" b="1" i="1" dirty="0"/>
              <a:t>Todo el que tiene esta esperanza en Cristo, se purifica a sí mismo, así como él es puro.</a:t>
            </a:r>
            <a:r>
              <a:rPr lang="es-CO" dirty="0"/>
              <a:t>” </a:t>
            </a:r>
            <a:r>
              <a:rPr lang="es-CO" dirty="0">
                <a:solidFill>
                  <a:srgbClr val="FF0000"/>
                </a:solidFill>
              </a:rPr>
              <a:t>(1 Juan 3:3) </a:t>
            </a:r>
          </a:p>
          <a:p>
            <a:endParaRPr lang="es-CO" dirty="0"/>
          </a:p>
        </p:txBody>
      </p:sp>
    </p:spTree>
    <p:extLst>
      <p:ext uri="{BB962C8B-B14F-4D97-AF65-F5344CB8AC3E}">
        <p14:creationId xmlns:p14="http://schemas.microsoft.com/office/powerpoint/2010/main" val="471597250"/>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3F2CB8D-15FD-4170-9E62-EDCB7976F9E6}"/>
              </a:ext>
            </a:extLst>
          </p:cNvPr>
          <p:cNvSpPr>
            <a:spLocks noGrp="1"/>
          </p:cNvSpPr>
          <p:nvPr>
            <p:ph idx="1"/>
          </p:nvPr>
        </p:nvSpPr>
        <p:spPr>
          <a:xfrm>
            <a:off x="457200" y="476673"/>
            <a:ext cx="5266928" cy="3024336"/>
          </a:xfrm>
          <a:blipFill>
            <a:blip r:embed="rId2"/>
            <a:tile tx="0" ty="0" sx="100000" sy="100000" flip="none" algn="tl"/>
          </a:blipFill>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buNone/>
            </a:pPr>
            <a:r>
              <a:rPr lang="es-CO" sz="4000" b="1" i="1" dirty="0"/>
              <a:t>4). </a:t>
            </a:r>
            <a:r>
              <a:rPr lang="es-CO" dirty="0"/>
              <a:t>Permaneced en Jesús significa confesar que somos pecadores, que somos todavía imperfectos y necesitamos Su trabajo constante de restauración en nosotros:</a:t>
            </a:r>
          </a:p>
        </p:txBody>
      </p:sp>
      <p:pic>
        <p:nvPicPr>
          <p:cNvPr id="4" name="Imagen 3">
            <a:extLst>
              <a:ext uri="{FF2B5EF4-FFF2-40B4-BE49-F238E27FC236}">
                <a16:creationId xmlns:a16="http://schemas.microsoft.com/office/drawing/2014/main" id="{E0412AB5-421C-4B01-B670-6BFBFDCA4A95}"/>
              </a:ext>
            </a:extLst>
          </p:cNvPr>
          <p:cNvPicPr>
            <a:picLocks noChangeAspect="1"/>
          </p:cNvPicPr>
          <p:nvPr/>
        </p:nvPicPr>
        <p:blipFill>
          <a:blip r:embed="rId3"/>
          <a:stretch>
            <a:fillRect/>
          </a:stretch>
        </p:blipFill>
        <p:spPr>
          <a:xfrm>
            <a:off x="5796136" y="461923"/>
            <a:ext cx="3022451" cy="3039085"/>
          </a:xfrm>
          <a:prstGeom prst="rect">
            <a:avLst/>
          </a:prstGeom>
        </p:spPr>
      </p:pic>
      <p:sp>
        <p:nvSpPr>
          <p:cNvPr id="5" name="Rectángulo 4">
            <a:extLst>
              <a:ext uri="{FF2B5EF4-FFF2-40B4-BE49-F238E27FC236}">
                <a16:creationId xmlns:a16="http://schemas.microsoft.com/office/drawing/2014/main" id="{71427917-C972-4242-924F-369FD7C13F19}"/>
              </a:ext>
            </a:extLst>
          </p:cNvPr>
          <p:cNvSpPr/>
          <p:nvPr/>
        </p:nvSpPr>
        <p:spPr>
          <a:xfrm>
            <a:off x="457199" y="4005064"/>
            <a:ext cx="8185356" cy="2554545"/>
          </a:xfrm>
          <a:prstGeom prst="rect">
            <a:avLst/>
          </a:prstGeom>
          <a:blipFill>
            <a:blip r:embed="rId2"/>
            <a:tile tx="0" ty="0" sx="100000" sy="100000" flip="none" algn="tl"/>
          </a:blipFill>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r>
              <a:rPr lang="es-CO" sz="3200" dirty="0"/>
              <a:t>“</a:t>
            </a:r>
            <a:r>
              <a:rPr lang="es-CO" sz="3200" b="1" i="1" dirty="0"/>
              <a:t>Si afirmamos que no tenemos pecado, nos engañamos a nosotros mismos y no tenemos la verdad. Si confesamos nuestros pecados, Dios, que es fiel y justo, nos los perdonará y nos limpiará de toda maldad</a:t>
            </a:r>
            <a:r>
              <a:rPr lang="es-CO" sz="3200" dirty="0"/>
              <a:t>.” </a:t>
            </a:r>
            <a:r>
              <a:rPr lang="es-CO" sz="3200" dirty="0">
                <a:solidFill>
                  <a:srgbClr val="FF0000"/>
                </a:solidFill>
              </a:rPr>
              <a:t>(1 Juan 1:8-9) </a:t>
            </a:r>
          </a:p>
        </p:txBody>
      </p:sp>
    </p:spTree>
    <p:extLst>
      <p:ext uri="{BB962C8B-B14F-4D97-AF65-F5344CB8AC3E}">
        <p14:creationId xmlns:p14="http://schemas.microsoft.com/office/powerpoint/2010/main" val="290270471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CE0BB82-8C22-4499-AB69-E552E4A0BFCA}"/>
              </a:ext>
            </a:extLst>
          </p:cNvPr>
          <p:cNvSpPr>
            <a:spLocks noGrp="1"/>
          </p:cNvSpPr>
          <p:nvPr>
            <p:ph idx="1"/>
          </p:nvPr>
        </p:nvSpPr>
        <p:spPr>
          <a:xfrm>
            <a:off x="457200" y="476672"/>
            <a:ext cx="8229600" cy="6048672"/>
          </a:xfrm>
          <a:blipFill>
            <a:blip r:embed="rId2"/>
            <a:tile tx="0" ty="0" sx="100000" sy="100000" flip="none" algn="tl"/>
          </a:blipFill>
        </p:spPr>
        <p:txBody>
          <a:bodyPr>
            <a:normAutofit fontScale="92500" lnSpcReduction="10000"/>
          </a:bodyPr>
          <a:lstStyle/>
          <a:p>
            <a:pPr marL="0" indent="0">
              <a:buNone/>
            </a:pPr>
            <a:r>
              <a:rPr lang="es-CO" dirty="0"/>
              <a:t>Esto también significa que ya no creemos que nuestra identidad esté ligada a nuestro pecado. </a:t>
            </a:r>
          </a:p>
          <a:p>
            <a:pPr marL="400050" lvl="1" indent="0">
              <a:buNone/>
            </a:pPr>
            <a:endParaRPr lang="es-CO" dirty="0"/>
          </a:p>
          <a:p>
            <a:pPr marL="400050" lvl="1" indent="0">
              <a:buNone/>
            </a:pPr>
            <a:r>
              <a:rPr lang="es-CO" sz="3200" dirty="0">
                <a:solidFill>
                  <a:srgbClr val="FF0000"/>
                </a:solidFill>
              </a:rPr>
              <a:t>Tenemos una nueva relación con Dios y el pecado ya no nos gobierna, porque cuando vemos el pecado en nuestras vidas, reconocemos un nuevo deseo de ser sanado, en lugar de ceder a el. </a:t>
            </a:r>
          </a:p>
          <a:p>
            <a:pPr marL="400050" lvl="1" indent="0">
              <a:buNone/>
            </a:pPr>
            <a:r>
              <a:rPr lang="es-CO" sz="3200" dirty="0">
                <a:solidFill>
                  <a:srgbClr val="FF0000"/>
                </a:solidFill>
              </a:rPr>
              <a:t>Dios es quien obra en nosotros para ayudarnos a ver más y más claramente el carácter infructuoso, la destrucción y el dolor que viene de mirar en otra parte para nuestra identidad y vida. </a:t>
            </a:r>
          </a:p>
          <a:p>
            <a:endParaRPr lang="es-CO" dirty="0"/>
          </a:p>
        </p:txBody>
      </p:sp>
    </p:spTree>
    <p:extLst>
      <p:ext uri="{BB962C8B-B14F-4D97-AF65-F5344CB8AC3E}">
        <p14:creationId xmlns:p14="http://schemas.microsoft.com/office/powerpoint/2010/main" val="102242712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601FC0-BBFD-42CF-818E-29BDCCA6E27D}"/>
              </a:ext>
            </a:extLst>
          </p:cNvPr>
          <p:cNvSpPr>
            <a:spLocks noGrp="1"/>
          </p:cNvSpPr>
          <p:nvPr>
            <p:ph type="title"/>
          </p:nvPr>
        </p:nvSpPr>
        <p:spPr>
          <a:xfrm>
            <a:off x="457200" y="274638"/>
            <a:ext cx="8229600" cy="1498178"/>
          </a:xfrm>
          <a:blipFill>
            <a:blip r:embed="rId2"/>
            <a:tile tx="0" ty="0" sx="100000" sy="100000" flip="none" algn="tl"/>
          </a:blipFill>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Autofit/>
          </a:bodyPr>
          <a:lstStyle/>
          <a:p>
            <a:r>
              <a:rPr lang="es-CO" sz="3200" dirty="0"/>
              <a:t>Cuando vamos a Dios con nuestros problemas, Él comienza trabajar en nosotros, poco a poco.</a:t>
            </a:r>
          </a:p>
        </p:txBody>
      </p:sp>
      <p:sp>
        <p:nvSpPr>
          <p:cNvPr id="3" name="Marcador de contenido 2">
            <a:extLst>
              <a:ext uri="{FF2B5EF4-FFF2-40B4-BE49-F238E27FC236}">
                <a16:creationId xmlns:a16="http://schemas.microsoft.com/office/drawing/2014/main" id="{6A0F20F9-2CE4-4B72-B45F-EC12B2FF5835}"/>
              </a:ext>
            </a:extLst>
          </p:cNvPr>
          <p:cNvSpPr>
            <a:spLocks noGrp="1"/>
          </p:cNvSpPr>
          <p:nvPr>
            <p:ph idx="1"/>
          </p:nvPr>
        </p:nvSpPr>
        <p:spPr>
          <a:xfrm>
            <a:off x="465052" y="5229200"/>
            <a:ext cx="8229600" cy="1296144"/>
          </a:xfrm>
          <a:blipFill>
            <a:blip r:embed="rId2"/>
            <a:tile tx="0" ty="0" sx="100000" sy="100000" flip="none" algn="tl"/>
          </a:blipFill>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62500" lnSpcReduction="20000"/>
          </a:bodyPr>
          <a:lstStyle/>
          <a:p>
            <a:pPr marL="0" indent="0" algn="ctr">
              <a:buNone/>
            </a:pPr>
            <a:r>
              <a:rPr lang="es-CO" dirty="0"/>
              <a:t>Y para corregir el problema, es necesario que haya una reforma en nosotros mismos, nos toma en sus manos como el alfarero, y a veces nos duele, pero Él sabe lo que hace.</a:t>
            </a:r>
          </a:p>
          <a:p>
            <a:pPr marL="0" indent="0" algn="ctr">
              <a:buNone/>
            </a:pPr>
            <a:r>
              <a:rPr lang="es-CO" dirty="0"/>
              <a:t> </a:t>
            </a:r>
            <a:r>
              <a:rPr lang="es-CO" b="1" dirty="0"/>
              <a:t>NO TE QUEJES, CONFÍA Y ESPERA. Y HARÁ DE TI UNA PERSONA NUEVA.</a:t>
            </a:r>
          </a:p>
        </p:txBody>
      </p:sp>
      <p:pic>
        <p:nvPicPr>
          <p:cNvPr id="4" name="Imagen 3">
            <a:extLst>
              <a:ext uri="{FF2B5EF4-FFF2-40B4-BE49-F238E27FC236}">
                <a16:creationId xmlns:a16="http://schemas.microsoft.com/office/drawing/2014/main" id="{26407D92-F71D-4032-AAF5-2AB189AAA71F}"/>
              </a:ext>
            </a:extLst>
          </p:cNvPr>
          <p:cNvPicPr>
            <a:picLocks noChangeAspect="1"/>
          </p:cNvPicPr>
          <p:nvPr/>
        </p:nvPicPr>
        <p:blipFill>
          <a:blip r:embed="rId3"/>
          <a:stretch>
            <a:fillRect/>
          </a:stretch>
        </p:blipFill>
        <p:spPr>
          <a:xfrm>
            <a:off x="3131840" y="1917251"/>
            <a:ext cx="2304256" cy="3089936"/>
          </a:xfrm>
          <a:prstGeom prst="rect">
            <a:avLst/>
          </a:prstGeom>
        </p:spPr>
      </p:pic>
      <p:pic>
        <p:nvPicPr>
          <p:cNvPr id="5" name="Imagen 4">
            <a:extLst>
              <a:ext uri="{FF2B5EF4-FFF2-40B4-BE49-F238E27FC236}">
                <a16:creationId xmlns:a16="http://schemas.microsoft.com/office/drawing/2014/main" id="{F16FF3BD-37B3-4549-8B3D-057ED4D091BF}"/>
              </a:ext>
            </a:extLst>
          </p:cNvPr>
          <p:cNvPicPr>
            <a:picLocks noChangeAspect="1"/>
          </p:cNvPicPr>
          <p:nvPr/>
        </p:nvPicPr>
        <p:blipFill>
          <a:blip r:embed="rId4"/>
          <a:stretch>
            <a:fillRect/>
          </a:stretch>
        </p:blipFill>
        <p:spPr>
          <a:xfrm>
            <a:off x="457200" y="1916832"/>
            <a:ext cx="2514600" cy="3089498"/>
          </a:xfrm>
          <a:prstGeom prst="rect">
            <a:avLst/>
          </a:prstGeom>
        </p:spPr>
      </p:pic>
      <p:pic>
        <p:nvPicPr>
          <p:cNvPr id="6" name="Imagen 5">
            <a:extLst>
              <a:ext uri="{FF2B5EF4-FFF2-40B4-BE49-F238E27FC236}">
                <a16:creationId xmlns:a16="http://schemas.microsoft.com/office/drawing/2014/main" id="{0630ACEB-3D66-43D2-9DAE-569C8EEC005D}"/>
              </a:ext>
            </a:extLst>
          </p:cNvPr>
          <p:cNvPicPr>
            <a:picLocks noChangeAspect="1"/>
          </p:cNvPicPr>
          <p:nvPr/>
        </p:nvPicPr>
        <p:blipFill>
          <a:blip r:embed="rId5"/>
          <a:stretch>
            <a:fillRect/>
          </a:stretch>
        </p:blipFill>
        <p:spPr>
          <a:xfrm>
            <a:off x="5596136" y="1916832"/>
            <a:ext cx="3098516" cy="3089498"/>
          </a:xfrm>
          <a:prstGeom prst="rect">
            <a:avLst/>
          </a:prstGeom>
        </p:spPr>
      </p:pic>
    </p:spTree>
    <p:extLst>
      <p:ext uri="{BB962C8B-B14F-4D97-AF65-F5344CB8AC3E}">
        <p14:creationId xmlns:p14="http://schemas.microsoft.com/office/powerpoint/2010/main" val="331325903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F3DA2452-E0D3-4314-8301-EB184AD3A0B4}"/>
              </a:ext>
            </a:extLst>
          </p:cNvPr>
          <p:cNvSpPr>
            <a:spLocks noGrp="1"/>
          </p:cNvSpPr>
          <p:nvPr>
            <p:ph idx="1"/>
          </p:nvPr>
        </p:nvSpPr>
        <p:spPr>
          <a:xfrm>
            <a:off x="457200" y="476673"/>
            <a:ext cx="5338936" cy="3672408"/>
          </a:xfrm>
        </p:spPr>
        <p:txBody>
          <a:bodyPr>
            <a:normAutofit fontScale="92500" lnSpcReduction="10000"/>
          </a:bodyPr>
          <a:lstStyle/>
          <a:p>
            <a:pPr marL="0" indent="0">
              <a:buNone/>
            </a:pPr>
            <a:r>
              <a:rPr lang="es-CO" sz="4000" b="1" i="1" dirty="0"/>
              <a:t>5)</a:t>
            </a:r>
            <a:r>
              <a:rPr lang="es-CO" dirty="0"/>
              <a:t>. Permanecer en Jesús significa ver a los demás como Jesús los ve, creciendo en nuestra habilidad para no compararnos con otros sino para regocijarnos en el crecimiento de los demás tanto como en nuestro propio crecimiento. </a:t>
            </a:r>
          </a:p>
        </p:txBody>
      </p:sp>
      <p:sp>
        <p:nvSpPr>
          <p:cNvPr id="5" name="Rectángulo 4">
            <a:extLst>
              <a:ext uri="{FF2B5EF4-FFF2-40B4-BE49-F238E27FC236}">
                <a16:creationId xmlns:a16="http://schemas.microsoft.com/office/drawing/2014/main" id="{595BB907-79A5-4BE0-BBC7-7C9FBF14578E}"/>
              </a:ext>
            </a:extLst>
          </p:cNvPr>
          <p:cNvSpPr/>
          <p:nvPr/>
        </p:nvSpPr>
        <p:spPr>
          <a:xfrm>
            <a:off x="466706" y="4437112"/>
            <a:ext cx="5185413" cy="2246769"/>
          </a:xfrm>
          <a:prstGeom prst="rect">
            <a:avLst/>
          </a:prstGeom>
        </p:spPr>
        <p:txBody>
          <a:bodyPr wrap="square">
            <a:spAutoFit/>
          </a:bodyPr>
          <a:lstStyle/>
          <a:p>
            <a:r>
              <a:rPr lang="es-CO" sz="2800" dirty="0"/>
              <a:t>Significa que estamos aprendiendo a amar a los demás “con hechos y de verdad”, en lugar de simplemente, “de palabra y de labios.” </a:t>
            </a:r>
            <a:r>
              <a:rPr lang="es-CO" sz="2800" dirty="0">
                <a:solidFill>
                  <a:srgbClr val="FF0000"/>
                </a:solidFill>
              </a:rPr>
              <a:t>(1 Juan 3:18) </a:t>
            </a:r>
          </a:p>
        </p:txBody>
      </p:sp>
      <p:pic>
        <p:nvPicPr>
          <p:cNvPr id="6" name="Imagen 5">
            <a:extLst>
              <a:ext uri="{FF2B5EF4-FFF2-40B4-BE49-F238E27FC236}">
                <a16:creationId xmlns:a16="http://schemas.microsoft.com/office/drawing/2014/main" id="{EA7BD3D8-0EEE-4445-97AC-C7ED7B610003}"/>
              </a:ext>
            </a:extLst>
          </p:cNvPr>
          <p:cNvPicPr>
            <a:picLocks noChangeAspect="1"/>
          </p:cNvPicPr>
          <p:nvPr/>
        </p:nvPicPr>
        <p:blipFill>
          <a:blip r:embed="rId2"/>
          <a:stretch>
            <a:fillRect/>
          </a:stretch>
        </p:blipFill>
        <p:spPr>
          <a:xfrm>
            <a:off x="5940152" y="465027"/>
            <a:ext cx="3051423" cy="3684054"/>
          </a:xfrm>
          <a:prstGeom prst="rect">
            <a:avLst/>
          </a:prstGeom>
        </p:spPr>
      </p:pic>
      <p:sp>
        <p:nvSpPr>
          <p:cNvPr id="7" name="Rectángulo 6">
            <a:extLst>
              <a:ext uri="{FF2B5EF4-FFF2-40B4-BE49-F238E27FC236}">
                <a16:creationId xmlns:a16="http://schemas.microsoft.com/office/drawing/2014/main" id="{9E2291DB-F8D2-4ACE-92B4-586324AC4971}"/>
              </a:ext>
            </a:extLst>
          </p:cNvPr>
          <p:cNvSpPr/>
          <p:nvPr/>
        </p:nvSpPr>
        <p:spPr>
          <a:xfrm>
            <a:off x="6014432" y="4180344"/>
            <a:ext cx="2902861" cy="2677656"/>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800" b="1" i="1" dirty="0">
                <a:solidFill>
                  <a:srgbClr val="FF0000"/>
                </a:solidFill>
              </a:rPr>
              <a:t>Estar dispuestos a sacrificarnos por servir a los demás, así como Cristo lo hizo por nosotros. </a:t>
            </a:r>
          </a:p>
        </p:txBody>
      </p:sp>
    </p:spTree>
    <p:extLst>
      <p:ext uri="{BB962C8B-B14F-4D97-AF65-F5344CB8AC3E}">
        <p14:creationId xmlns:p14="http://schemas.microsoft.com/office/powerpoint/2010/main" val="347088609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58D604-DF25-4E0C-90D5-DBDD663AE23C}"/>
              </a:ext>
            </a:extLst>
          </p:cNvPr>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Autofit/>
          </a:bodyPr>
          <a:lstStyle/>
          <a:p>
            <a:r>
              <a:rPr lang="es-CO" sz="2400" b="1" i="1" dirty="0"/>
              <a:t>Claro, El mejor ejemplo de amor al prójimo lo encontramos en Jesús, por tanto, Él lo ejemplificó con una parábola</a:t>
            </a:r>
          </a:p>
        </p:txBody>
      </p:sp>
      <p:sp>
        <p:nvSpPr>
          <p:cNvPr id="3" name="Marcador de contenido 2">
            <a:extLst>
              <a:ext uri="{FF2B5EF4-FFF2-40B4-BE49-F238E27FC236}">
                <a16:creationId xmlns:a16="http://schemas.microsoft.com/office/drawing/2014/main" id="{59647598-DB04-4BCE-9B42-D4086A388FA9}"/>
              </a:ext>
            </a:extLst>
          </p:cNvPr>
          <p:cNvSpPr>
            <a:spLocks noGrp="1"/>
          </p:cNvSpPr>
          <p:nvPr>
            <p:ph idx="1"/>
          </p:nvPr>
        </p:nvSpPr>
        <p:spPr>
          <a:xfrm>
            <a:off x="457200" y="5301208"/>
            <a:ext cx="8229600" cy="1368152"/>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b="1" dirty="0"/>
              <a:t>¿Cuántos samaritanos hay hoy, frente a tanta necesidad que hay en el mundo?</a:t>
            </a:r>
          </a:p>
        </p:txBody>
      </p:sp>
      <p:pic>
        <p:nvPicPr>
          <p:cNvPr id="4" name="Imagen 3">
            <a:extLst>
              <a:ext uri="{FF2B5EF4-FFF2-40B4-BE49-F238E27FC236}">
                <a16:creationId xmlns:a16="http://schemas.microsoft.com/office/drawing/2014/main" id="{D4F9CE5A-AD29-45CC-88C4-1DE2FF4B6D78}"/>
              </a:ext>
            </a:extLst>
          </p:cNvPr>
          <p:cNvPicPr>
            <a:picLocks noChangeAspect="1"/>
          </p:cNvPicPr>
          <p:nvPr/>
        </p:nvPicPr>
        <p:blipFill>
          <a:blip r:embed="rId2"/>
          <a:stretch>
            <a:fillRect/>
          </a:stretch>
        </p:blipFill>
        <p:spPr>
          <a:xfrm>
            <a:off x="683568" y="1772816"/>
            <a:ext cx="3672407" cy="3293343"/>
          </a:xfrm>
          <a:prstGeom prst="rect">
            <a:avLst/>
          </a:prstGeom>
          <a:scene3d>
            <a:camera prst="orthographicFront"/>
            <a:lightRig rig="threePt" dir="t"/>
          </a:scene3d>
          <a:sp3d>
            <a:bevelT w="165100" prst="coolSlant"/>
          </a:sp3d>
        </p:spPr>
      </p:pic>
      <p:pic>
        <p:nvPicPr>
          <p:cNvPr id="5" name="Imagen 4">
            <a:extLst>
              <a:ext uri="{FF2B5EF4-FFF2-40B4-BE49-F238E27FC236}">
                <a16:creationId xmlns:a16="http://schemas.microsoft.com/office/drawing/2014/main" id="{6096369D-DD19-48C9-BCBD-72F449B5526A}"/>
              </a:ext>
            </a:extLst>
          </p:cNvPr>
          <p:cNvPicPr>
            <a:picLocks noChangeAspect="1"/>
          </p:cNvPicPr>
          <p:nvPr/>
        </p:nvPicPr>
        <p:blipFill>
          <a:blip r:embed="rId3"/>
          <a:stretch>
            <a:fillRect/>
          </a:stretch>
        </p:blipFill>
        <p:spPr>
          <a:xfrm>
            <a:off x="5508104" y="1714053"/>
            <a:ext cx="3167434" cy="3410868"/>
          </a:xfrm>
          <a:prstGeom prst="rect">
            <a:avLst/>
          </a:prstGeom>
          <a:scene3d>
            <a:camera prst="orthographicFront"/>
            <a:lightRig rig="threePt" dir="t"/>
          </a:scene3d>
          <a:sp3d>
            <a:bevelT w="165100" prst="coolSlant"/>
          </a:sp3d>
        </p:spPr>
      </p:pic>
      <p:sp>
        <p:nvSpPr>
          <p:cNvPr id="6" name="Rectángulo 5">
            <a:extLst>
              <a:ext uri="{FF2B5EF4-FFF2-40B4-BE49-F238E27FC236}">
                <a16:creationId xmlns:a16="http://schemas.microsoft.com/office/drawing/2014/main" id="{5EF16E8F-2D4F-4C5F-9DB5-898198F993F6}"/>
              </a:ext>
            </a:extLst>
          </p:cNvPr>
          <p:cNvSpPr/>
          <p:nvPr/>
        </p:nvSpPr>
        <p:spPr>
          <a:xfrm>
            <a:off x="4499992" y="1772816"/>
            <a:ext cx="864095" cy="3170099"/>
          </a:xfrm>
          <a:prstGeom prst="rect">
            <a:avLst/>
          </a:prstGeom>
        </p:spPr>
        <p:txBody>
          <a:bodyPr wrap="square">
            <a:spAutoFit/>
          </a:bodyPr>
          <a:lstStyle/>
          <a:p>
            <a:pPr algn="ctr"/>
            <a:r>
              <a:rPr lang="es-CO" sz="4000" dirty="0"/>
              <a:t>Lucas 10:25-35.</a:t>
            </a:r>
          </a:p>
        </p:txBody>
      </p:sp>
    </p:spTree>
    <p:extLst>
      <p:ext uri="{BB962C8B-B14F-4D97-AF65-F5344CB8AC3E}">
        <p14:creationId xmlns:p14="http://schemas.microsoft.com/office/powerpoint/2010/main" val="63779521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85F83DD-1357-4C5D-B020-AE9FDCE88C82}"/>
              </a:ext>
            </a:extLst>
          </p:cNvPr>
          <p:cNvSpPr>
            <a:spLocks noGrp="1"/>
          </p:cNvSpPr>
          <p:nvPr>
            <p:ph idx="1"/>
          </p:nvPr>
        </p:nvSpPr>
        <p:spPr>
          <a:xfrm>
            <a:off x="457200" y="332656"/>
            <a:ext cx="8229600" cy="6192688"/>
          </a:xfrm>
          <a:blipFill>
            <a:blip r:embed="rId2"/>
            <a:tile tx="0" ty="0" sx="100000" sy="100000" flip="none" algn="tl"/>
          </a:blipFill>
        </p:spPr>
        <p:txBody>
          <a:bodyPr>
            <a:normAutofit lnSpcReduction="10000"/>
          </a:bodyPr>
          <a:lstStyle/>
          <a:p>
            <a:pPr marL="0" indent="0" algn="ctr">
              <a:buNone/>
            </a:pPr>
            <a:r>
              <a:rPr lang="es-CO" dirty="0"/>
              <a:t>Cuando elegimos caminar como Cristo, debemos obedecer Sus enseñanzas y seguir Su ejemplo en la obediencia total a Dios, de esta manera permanecemos en Él y Él en nosotros. </a:t>
            </a:r>
          </a:p>
          <a:p>
            <a:pPr marL="0" indent="0" algn="ctr">
              <a:buNone/>
            </a:pPr>
            <a:endParaRPr lang="es-CO" sz="4000" dirty="0"/>
          </a:p>
          <a:p>
            <a:pPr marL="0" indent="0" algn="ctr">
              <a:buNone/>
            </a:pPr>
            <a:r>
              <a:rPr lang="es-CO" sz="4000" dirty="0"/>
              <a:t>“</a:t>
            </a:r>
            <a:r>
              <a:rPr lang="es-CO" sz="4000" b="1" i="1" dirty="0"/>
              <a:t>El que obedece sus mandamientos permanece en Dios, y Dios en él. ¿Cómo sabemos que él permanece en nosotros? </a:t>
            </a:r>
          </a:p>
          <a:p>
            <a:pPr marL="0" indent="0" algn="ctr">
              <a:buNone/>
            </a:pPr>
            <a:r>
              <a:rPr lang="es-CO" sz="4000" b="1" i="1" dirty="0"/>
              <a:t>Por el Espíritu que nos dio.</a:t>
            </a:r>
            <a:r>
              <a:rPr lang="es-CO" sz="4000" dirty="0"/>
              <a:t>” </a:t>
            </a:r>
          </a:p>
          <a:p>
            <a:pPr marL="0" indent="0" algn="ctr">
              <a:buNone/>
            </a:pPr>
            <a:r>
              <a:rPr lang="es-CO" sz="4000" dirty="0">
                <a:solidFill>
                  <a:srgbClr val="FF0000"/>
                </a:solidFill>
              </a:rPr>
              <a:t>(1 Juan 3:24) </a:t>
            </a:r>
          </a:p>
          <a:p>
            <a:endParaRPr lang="es-CO" dirty="0"/>
          </a:p>
        </p:txBody>
      </p:sp>
    </p:spTree>
    <p:extLst>
      <p:ext uri="{BB962C8B-B14F-4D97-AF65-F5344CB8AC3E}">
        <p14:creationId xmlns:p14="http://schemas.microsoft.com/office/powerpoint/2010/main" val="53079243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F63193FF-5312-4D13-A034-BBDD56C20F60}"/>
              </a:ext>
            </a:extLst>
          </p:cNvPr>
          <p:cNvSpPr>
            <a:spLocks noGrp="1"/>
          </p:cNvSpPr>
          <p:nvPr>
            <p:ph idx="1"/>
          </p:nvPr>
        </p:nvSpPr>
        <p:spPr>
          <a:xfrm>
            <a:off x="457200" y="476673"/>
            <a:ext cx="8229600" cy="2592288"/>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s-CO" dirty="0"/>
              <a:t>Recuerde que cuando decidimos permanecer en Él que Él vive en nosotros, así que tenemos poder sobre el enemigo, “porque el que está en ustedes es más poderoso que el que está en el mundo. </a:t>
            </a:r>
          </a:p>
          <a:p>
            <a:pPr marL="0" indent="0" algn="ctr">
              <a:buNone/>
            </a:pPr>
            <a:r>
              <a:rPr lang="es-CO" dirty="0">
                <a:solidFill>
                  <a:srgbClr val="FF0000"/>
                </a:solidFill>
              </a:rPr>
              <a:t>(1 Juan 4:4) </a:t>
            </a:r>
          </a:p>
          <a:p>
            <a:endParaRPr lang="es-CO" dirty="0"/>
          </a:p>
        </p:txBody>
      </p:sp>
      <p:pic>
        <p:nvPicPr>
          <p:cNvPr id="4" name="Imagen 3">
            <a:extLst>
              <a:ext uri="{FF2B5EF4-FFF2-40B4-BE49-F238E27FC236}">
                <a16:creationId xmlns:a16="http://schemas.microsoft.com/office/drawing/2014/main" id="{AAD04AB0-B1BE-4CCF-881D-D4C6820F8A05}"/>
              </a:ext>
            </a:extLst>
          </p:cNvPr>
          <p:cNvPicPr>
            <a:picLocks noChangeAspect="1"/>
          </p:cNvPicPr>
          <p:nvPr/>
        </p:nvPicPr>
        <p:blipFill>
          <a:blip r:embed="rId2"/>
          <a:stretch>
            <a:fillRect/>
          </a:stretch>
        </p:blipFill>
        <p:spPr>
          <a:xfrm>
            <a:off x="0" y="3284984"/>
            <a:ext cx="2857500" cy="3327116"/>
          </a:xfrm>
          <a:prstGeom prst="rect">
            <a:avLst/>
          </a:prstGeom>
        </p:spPr>
      </p:pic>
      <p:pic>
        <p:nvPicPr>
          <p:cNvPr id="5" name="Imagen 4">
            <a:extLst>
              <a:ext uri="{FF2B5EF4-FFF2-40B4-BE49-F238E27FC236}">
                <a16:creationId xmlns:a16="http://schemas.microsoft.com/office/drawing/2014/main" id="{9028C1B4-E219-4A1B-BB3F-52B75B0BA9CE}"/>
              </a:ext>
            </a:extLst>
          </p:cNvPr>
          <p:cNvPicPr>
            <a:picLocks noChangeAspect="1"/>
          </p:cNvPicPr>
          <p:nvPr/>
        </p:nvPicPr>
        <p:blipFill>
          <a:blip r:embed="rId3"/>
          <a:stretch>
            <a:fillRect/>
          </a:stretch>
        </p:blipFill>
        <p:spPr>
          <a:xfrm>
            <a:off x="2960310" y="3284984"/>
            <a:ext cx="3411890" cy="3331043"/>
          </a:xfrm>
          <a:prstGeom prst="rect">
            <a:avLst/>
          </a:prstGeom>
          <a:scene3d>
            <a:camera prst="orthographicFront"/>
            <a:lightRig rig="threePt" dir="t"/>
          </a:scene3d>
          <a:sp3d>
            <a:bevelT w="139700" prst="cross"/>
          </a:sp3d>
        </p:spPr>
      </p:pic>
      <p:pic>
        <p:nvPicPr>
          <p:cNvPr id="6" name="Imagen 5">
            <a:extLst>
              <a:ext uri="{FF2B5EF4-FFF2-40B4-BE49-F238E27FC236}">
                <a16:creationId xmlns:a16="http://schemas.microsoft.com/office/drawing/2014/main" id="{9E439BB5-BEB5-41A9-9592-474C16AF46A4}"/>
              </a:ext>
            </a:extLst>
          </p:cNvPr>
          <p:cNvPicPr>
            <a:picLocks noChangeAspect="1"/>
          </p:cNvPicPr>
          <p:nvPr/>
        </p:nvPicPr>
        <p:blipFill>
          <a:blip r:embed="rId4"/>
          <a:stretch>
            <a:fillRect/>
          </a:stretch>
        </p:blipFill>
        <p:spPr>
          <a:xfrm>
            <a:off x="6477372" y="3284984"/>
            <a:ext cx="2666628" cy="3312368"/>
          </a:xfrm>
          <a:prstGeom prst="rect">
            <a:avLst/>
          </a:prstGeom>
        </p:spPr>
      </p:pic>
    </p:spTree>
    <p:extLst>
      <p:ext uri="{BB962C8B-B14F-4D97-AF65-F5344CB8AC3E}">
        <p14:creationId xmlns:p14="http://schemas.microsoft.com/office/powerpoint/2010/main" val="300772717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872207"/>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dirty="0"/>
              <a:t>Cuando elegimos a caminar como Cristo, debemos obedecer sus enseñanzas y seguir su ejemplo en la obediencia total a Dios de esta manera permanecemos en Él y Él en nosotros. </a:t>
            </a:r>
          </a:p>
        </p:txBody>
      </p:sp>
      <p:pic>
        <p:nvPicPr>
          <p:cNvPr id="4" name="Imagen 3">
            <a:extLst>
              <a:ext uri="{FF2B5EF4-FFF2-40B4-BE49-F238E27FC236}">
                <a16:creationId xmlns:a16="http://schemas.microsoft.com/office/drawing/2014/main" id="{01F58AE0-F856-4CA9-B661-472772DCD5B2}"/>
              </a:ext>
            </a:extLst>
          </p:cNvPr>
          <p:cNvPicPr>
            <a:picLocks noChangeAspect="1"/>
          </p:cNvPicPr>
          <p:nvPr/>
        </p:nvPicPr>
        <p:blipFill>
          <a:blip r:embed="rId2"/>
          <a:stretch>
            <a:fillRect/>
          </a:stretch>
        </p:blipFill>
        <p:spPr>
          <a:xfrm>
            <a:off x="179512" y="2708920"/>
            <a:ext cx="3222329" cy="3518892"/>
          </a:xfrm>
          <a:prstGeom prst="rect">
            <a:avLst/>
          </a:prstGeom>
          <a:scene3d>
            <a:camera prst="orthographicFront"/>
            <a:lightRig rig="threePt" dir="t"/>
          </a:scene3d>
          <a:sp3d>
            <a:bevelT w="139700" prst="cross"/>
          </a:sp3d>
        </p:spPr>
      </p:pic>
      <p:pic>
        <p:nvPicPr>
          <p:cNvPr id="5" name="Imagen 4">
            <a:extLst>
              <a:ext uri="{FF2B5EF4-FFF2-40B4-BE49-F238E27FC236}">
                <a16:creationId xmlns:a16="http://schemas.microsoft.com/office/drawing/2014/main" id="{9FA2E061-B95C-4243-B827-82F627974352}"/>
              </a:ext>
            </a:extLst>
          </p:cNvPr>
          <p:cNvPicPr>
            <a:picLocks noChangeAspect="1"/>
          </p:cNvPicPr>
          <p:nvPr/>
        </p:nvPicPr>
        <p:blipFill>
          <a:blip r:embed="rId3"/>
          <a:stretch>
            <a:fillRect/>
          </a:stretch>
        </p:blipFill>
        <p:spPr>
          <a:xfrm>
            <a:off x="6480270" y="2708920"/>
            <a:ext cx="2412210" cy="3518892"/>
          </a:xfrm>
          <a:prstGeom prst="rect">
            <a:avLst/>
          </a:prstGeom>
          <a:scene3d>
            <a:camera prst="orthographicFront"/>
            <a:lightRig rig="threePt" dir="t"/>
          </a:scene3d>
          <a:sp3d>
            <a:bevelT w="139700" prst="cross"/>
          </a:sp3d>
        </p:spPr>
      </p:pic>
      <p:pic>
        <p:nvPicPr>
          <p:cNvPr id="6" name="Imagen 5">
            <a:extLst>
              <a:ext uri="{FF2B5EF4-FFF2-40B4-BE49-F238E27FC236}">
                <a16:creationId xmlns:a16="http://schemas.microsoft.com/office/drawing/2014/main" id="{DEB372D3-FB53-4BB1-BE88-362EC4BF7F07}"/>
              </a:ext>
            </a:extLst>
          </p:cNvPr>
          <p:cNvPicPr>
            <a:picLocks noChangeAspect="1"/>
          </p:cNvPicPr>
          <p:nvPr/>
        </p:nvPicPr>
        <p:blipFill>
          <a:blip r:embed="rId4"/>
          <a:stretch>
            <a:fillRect/>
          </a:stretch>
        </p:blipFill>
        <p:spPr>
          <a:xfrm>
            <a:off x="3491880" y="2708920"/>
            <a:ext cx="2808312" cy="3518892"/>
          </a:xfrm>
          <a:prstGeom prst="rect">
            <a:avLst/>
          </a:prstGeom>
        </p:spPr>
      </p:pic>
      <p:sp>
        <p:nvSpPr>
          <p:cNvPr id="7" name="Rectángulo 6">
            <a:extLst>
              <a:ext uri="{FF2B5EF4-FFF2-40B4-BE49-F238E27FC236}">
                <a16:creationId xmlns:a16="http://schemas.microsoft.com/office/drawing/2014/main" id="{3EBDA445-9EB1-4D02-AD3A-8D102FDB7B52}"/>
              </a:ext>
            </a:extLst>
          </p:cNvPr>
          <p:cNvSpPr/>
          <p:nvPr/>
        </p:nvSpPr>
        <p:spPr>
          <a:xfrm>
            <a:off x="3390307" y="2452247"/>
            <a:ext cx="3060838" cy="369332"/>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es-CO" b="1" dirty="0"/>
              <a:t>Amar a Dios . Amar al prójimo</a:t>
            </a:r>
          </a:p>
        </p:txBody>
      </p:sp>
    </p:spTree>
    <p:extLst>
      <p:ext uri="{BB962C8B-B14F-4D97-AF65-F5344CB8AC3E}">
        <p14:creationId xmlns:p14="http://schemas.microsoft.com/office/powerpoint/2010/main" val="1944249407"/>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390</TotalTime>
  <Words>977</Words>
  <Application>Microsoft Office PowerPoint</Application>
  <PresentationFormat>Presentación en pantalla (4:3)</PresentationFormat>
  <Paragraphs>49</Paragraphs>
  <Slides>15</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15</vt:i4>
      </vt:variant>
    </vt:vector>
  </HeadingPairs>
  <TitlesOfParts>
    <vt:vector size="18" baseType="lpstr">
      <vt:lpstr>Arial</vt:lpstr>
      <vt:lpstr>Calibri</vt:lpstr>
      <vt:lpstr>Tema de Office</vt:lpstr>
      <vt:lpstr>DEBES VIVIR COMO ÉL VIVIO</vt:lpstr>
      <vt:lpstr>Presentación de PowerPoint</vt:lpstr>
      <vt:lpstr>¿Qué nos invita Juan a hacer en esta carta?</vt:lpstr>
      <vt:lpstr>Dos ejemplos de lo que significa permanecer</vt:lpstr>
      <vt:lpstr>Presentación de PowerPoint</vt:lpstr>
      <vt:lpstr>Presentación de PowerPoint</vt:lpstr>
      <vt:lpstr>Presentación de PowerPoint</vt:lpstr>
      <vt:lpstr>Presentación de PowerPoint</vt:lpstr>
      <vt:lpstr>Presentación de PowerPoint</vt:lpstr>
      <vt:lpstr>Cuando vamos a Dios con nuestros problemas, Él comienza trabajar en nosotros, poco a poco.</vt:lpstr>
      <vt:lpstr>Presentación de PowerPoint</vt:lpstr>
      <vt:lpstr>Claro, El mejor ejemplo de amor al prójimo lo encontramos en Jesús, por tanto, Él lo ejemplificó con una parábola</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DEBES VIVIR COMO ÉL VIVIO</dc:title>
  <dc:creator>FAMILIA FIERRO CH</dc:creator>
  <cp:lastModifiedBy>Usuario</cp:lastModifiedBy>
  <cp:revision>47</cp:revision>
  <dcterms:created xsi:type="dcterms:W3CDTF">2014-02-12T21:09:42Z</dcterms:created>
  <dcterms:modified xsi:type="dcterms:W3CDTF">2017-06-05T13:30:30Z</dcterms:modified>
</cp:coreProperties>
</file>